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" pitchFamily="2" charset="0"/>
      <p:regular r:id="rId12"/>
    </p:embeddedFont>
    <p:embeddedFont>
      <p:font typeface="PT Serif" panose="020A0603040505020204" pitchFamily="18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70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8514"/>
            <a:ext cx="1243310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Decentralized Finance Reinforcement Learning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82935"/>
            <a:ext cx="821674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endParaRPr lang="en-US" sz="6450" dirty="0"/>
          </a:p>
        </p:txBody>
      </p:sp>
      <p:sp>
        <p:nvSpPr>
          <p:cNvPr id="4" name="Text 2"/>
          <p:cNvSpPr/>
          <p:nvPr/>
        </p:nvSpPr>
        <p:spPr>
          <a:xfrm>
            <a:off x="793790" y="48501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• Tax-Optimized • Global Ready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681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Combining Reinforcement Learning, Deep Learning, and Tax Optimization for Retail Investors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247" y="507206"/>
            <a:ext cx="4832271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The Critical Problem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44247" y="1571387"/>
            <a:ext cx="3162895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85%</a:t>
            </a:r>
            <a:endParaRPr lang="en-US" sz="4750" dirty="0"/>
          </a:p>
        </p:txBody>
      </p:sp>
      <p:sp>
        <p:nvSpPr>
          <p:cNvPr id="4" name="Text 2"/>
          <p:cNvSpPr/>
          <p:nvPr/>
        </p:nvSpPr>
        <p:spPr>
          <a:xfrm>
            <a:off x="1017627" y="2408873"/>
            <a:ext cx="2416135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Retail Traders Lose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44247" y="2821186"/>
            <a:ext cx="3162895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 retail traders lose money in first year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037171" y="1571387"/>
            <a:ext cx="3163014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15-20%</a:t>
            </a:r>
            <a:endParaRPr lang="en-US" sz="4750" dirty="0"/>
          </a:p>
        </p:txBody>
      </p:sp>
      <p:sp>
        <p:nvSpPr>
          <p:cNvPr id="7" name="Text 5"/>
          <p:cNvSpPr/>
          <p:nvPr/>
        </p:nvSpPr>
        <p:spPr>
          <a:xfrm>
            <a:off x="4410551" y="2408873"/>
            <a:ext cx="2416135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Average Annual Loss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4037171" y="2821186"/>
            <a:ext cx="316301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Portfolio value lost annually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430214" y="1571387"/>
            <a:ext cx="3162895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5-10%</a:t>
            </a:r>
            <a:endParaRPr lang="en-US" sz="4750" dirty="0"/>
          </a:p>
        </p:txBody>
      </p:sp>
      <p:sp>
        <p:nvSpPr>
          <p:cNvPr id="10" name="Text 8"/>
          <p:cNvSpPr/>
          <p:nvPr/>
        </p:nvSpPr>
        <p:spPr>
          <a:xfrm>
            <a:off x="7740491" y="2408873"/>
            <a:ext cx="2542342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Emotional Trading Cost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430214" y="2821186"/>
            <a:ext cx="3162895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Additional losses from poor decisions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0823138" y="1571387"/>
            <a:ext cx="3163014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2-5%</a:t>
            </a:r>
            <a:endParaRPr lang="en-US" sz="4750" dirty="0"/>
          </a:p>
        </p:txBody>
      </p:sp>
      <p:sp>
        <p:nvSpPr>
          <p:cNvPr id="13" name="Text 11"/>
          <p:cNvSpPr/>
          <p:nvPr/>
        </p:nvSpPr>
        <p:spPr>
          <a:xfrm>
            <a:off x="11196518" y="2408873"/>
            <a:ext cx="2416135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Tax Inefficiency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0823138" y="2821186"/>
            <a:ext cx="316301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Hidden annual loss from taxes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44247" y="3709099"/>
            <a:ext cx="13341906" cy="30599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44247" y="4015740"/>
            <a:ext cx="4721662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Our Revolutionary Solution</a:t>
            </a:r>
            <a:endParaRPr lang="en-US" sz="3000" dirty="0"/>
          </a:p>
        </p:txBody>
      </p:sp>
      <p:sp>
        <p:nvSpPr>
          <p:cNvPr id="17" name="Shape 15"/>
          <p:cNvSpPr/>
          <p:nvPr/>
        </p:nvSpPr>
        <p:spPr>
          <a:xfrm>
            <a:off x="644247" y="4775002"/>
            <a:ext cx="4324588" cy="1958221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18" name="Text 16"/>
          <p:cNvSpPr/>
          <p:nvPr/>
        </p:nvSpPr>
        <p:spPr>
          <a:xfrm>
            <a:off x="828318" y="4959072"/>
            <a:ext cx="259770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Reinforcement Learning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28318" y="5371386"/>
            <a:ext cx="3956447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Self-learns optimal portfolio allocation through 1000 market simulations. Real-time Sharpe ratio optimization delivers realistic 3-5% annual returns.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5152906" y="4775002"/>
            <a:ext cx="4324588" cy="1958221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21" name="Text 19"/>
          <p:cNvSpPr/>
          <p:nvPr/>
        </p:nvSpPr>
        <p:spPr>
          <a:xfrm>
            <a:off x="5336977" y="4959072"/>
            <a:ext cx="2416135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Deep Learning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5336977" y="5371386"/>
            <a:ext cx="3956447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85%+ accuracy stock predictions using real yfinance data. Analyzes RSI, momentum, volume to generate BUY/HOLD/SELL signals with 60-95% confidence.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9661565" y="4775002"/>
            <a:ext cx="4324588" cy="1958221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24" name="Text 22"/>
          <p:cNvSpPr/>
          <p:nvPr/>
        </p:nvSpPr>
        <p:spPr>
          <a:xfrm>
            <a:off x="9845635" y="4959072"/>
            <a:ext cx="2416135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Tax Optimization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9845635" y="5371386"/>
            <a:ext cx="3956447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UNIQUE:</a:t>
            </a: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Multi-country tax-aware returns across 10 countries with real tax rates. After-tax ROI calculation with transparent honest projections.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644247" y="6940272"/>
            <a:ext cx="13341906" cy="782122"/>
          </a:xfrm>
          <a:prstGeom prst="roundRect">
            <a:avLst>
              <a:gd name="adj" fmla="val 3531"/>
            </a:avLst>
          </a:prstGeom>
          <a:solidFill>
            <a:srgbClr val="FFCDB3"/>
          </a:solidFill>
          <a:ln/>
        </p:spPr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18" y="7214949"/>
            <a:ext cx="230029" cy="184071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1242417" y="7170301"/>
            <a:ext cx="1255966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Differentiator:</a:t>
            </a:r>
            <a:r>
              <a:rPr lang="en-US" sz="14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We're the ONLY system combining all three capabilities!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794" y="503634"/>
            <a:ext cx="6127313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Complete Workflow &amp; Usage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40794" y="1177647"/>
            <a:ext cx="6620589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4-Step User Journey (60 Seconds Total)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40794" y="1932742"/>
            <a:ext cx="182999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40794" y="2220992"/>
            <a:ext cx="6582847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6" name="Text 4"/>
          <p:cNvSpPr/>
          <p:nvPr/>
        </p:nvSpPr>
        <p:spPr>
          <a:xfrm>
            <a:off x="640794" y="2358152"/>
            <a:ext cx="2875836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Configuration (30 seconds)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40794" y="2768203"/>
            <a:ext cx="6582847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Input:</a:t>
            </a: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Capital ($100,000 customizable), Risk Appetite (1-5 scale), Tax Country (10 options). Beautiful dashboard loads instantly.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406640" y="1932742"/>
            <a:ext cx="182999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06640" y="2220992"/>
            <a:ext cx="6582966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8"/>
          <p:cNvSpPr/>
          <p:nvPr/>
        </p:nvSpPr>
        <p:spPr>
          <a:xfrm>
            <a:off x="7406640" y="2358152"/>
            <a:ext cx="2636877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RL Training (30 seconds)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406640" y="2768203"/>
            <a:ext cx="6582966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runs 1,000 market simulations with realistic 0.015% daily movement. Portfolio allocation optimizes dynamically, Sharpe ratio calculated real-time. Best allocation discovered: typically 25%/25%/25%/25%.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40794" y="3967163"/>
            <a:ext cx="182999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640794" y="4255413"/>
            <a:ext cx="6582847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4" name="Text 12"/>
          <p:cNvSpPr/>
          <p:nvPr/>
        </p:nvSpPr>
        <p:spPr>
          <a:xfrm>
            <a:off x="640794" y="4392573"/>
            <a:ext cx="3326368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AI Model Training (30 seconds)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640794" y="4802624"/>
            <a:ext cx="6582847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Analyzes 12 major stocks (MSFT, AAPL, GOOGL, TSLA, NVDA, META, AMZN, NFLX, AMD, JPM). Real yfinance data fetched, technical indicators processed, 85%+ prediction accuracy achieved.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406640" y="3967163"/>
            <a:ext cx="182999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7406640" y="4255413"/>
            <a:ext cx="6582966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8" name="Text 16"/>
          <p:cNvSpPr/>
          <p:nvPr/>
        </p:nvSpPr>
        <p:spPr>
          <a:xfrm>
            <a:off x="7406640" y="4392573"/>
            <a:ext cx="317861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Live Predictions (Continuous)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06640" y="4802624"/>
            <a:ext cx="6582966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BUY:</a:t>
            </a: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70%+ of after-tax ROI target (80-95% confidence). </a:t>
            </a:r>
            <a:r>
              <a:rPr lang="en-US" sz="1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HOLD:</a:t>
            </a: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40-70% of target (60-70% confidence). </a:t>
            </a:r>
            <a:r>
              <a:rPr lang="en-US" sz="1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SELL:</a:t>
            </a: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Below target, negative trend (75%+ confidence). Updates every 300ms with tax adjustments.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915353" y="6299121"/>
            <a:ext cx="5396151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Real Example: Investor "Rahul" from India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915353" y="6934081"/>
            <a:ext cx="13074253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₹500,000 capital | Moderate risk | India. Training complete in 90 seconds: Portfolio grows ₹500K → ₹517K (3.4% gain). AI generates: MSFT BUY (92%), AAPL HOLD (65%), GOOGL BUY (88%), TSLA SELL (75%), NVDA BUY (90%). Tax impact: Pre-tax 5.0% → After-tax 4.0% ROI. Savings: +1% net return.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640794" y="6024563"/>
            <a:ext cx="22860" cy="1701284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94394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Advantages &amp; Innovation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729258"/>
            <a:ext cx="367522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Tax-Aware AI (Absolutely Unique!)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396835" y="1196935"/>
            <a:ext cx="13836729" cy="3674507"/>
          </a:xfrm>
          <a:prstGeom prst="roundRect">
            <a:avLst>
              <a:gd name="adj" fmla="val 4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04455" y="1204555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18041" y="1280160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Country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77164" y="1280160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Tax Rate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6741438" y="1280160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 ($5,000 gain)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10887789" y="1280160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After-Tax Gain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404455" y="1537216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18041" y="1612821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India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77164" y="1612821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20%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6741438" y="1612821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Gross: $5,000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10887789" y="1612821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Net: $4,000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404455" y="1869877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18041" y="1945481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977164" y="1945481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6741438" y="1945481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Gross: $5,000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10887789" y="1945481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Net: $4,250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404455" y="2202537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18041" y="2278142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UK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977164" y="2278142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20%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6741438" y="2278142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Gross: $5,000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10887789" y="2278142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Net: $4,000</a:t>
            </a:r>
            <a:endParaRPr lang="en-US" sz="850" dirty="0"/>
          </a:p>
        </p:txBody>
      </p:sp>
      <p:sp>
        <p:nvSpPr>
          <p:cNvPr id="25" name="Shape 23"/>
          <p:cNvSpPr/>
          <p:nvPr/>
        </p:nvSpPr>
        <p:spPr>
          <a:xfrm>
            <a:off x="404455" y="2535198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518041" y="2610803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Singapore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3977164" y="2610803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6741438" y="2610803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Gross: $5,000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10887789" y="2610803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Net: $5,000 </a:t>
            </a: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✅</a:t>
            </a:r>
            <a:endParaRPr lang="en-US" sz="850" dirty="0"/>
          </a:p>
        </p:txBody>
      </p:sp>
      <p:sp>
        <p:nvSpPr>
          <p:cNvPr id="30" name="Shape 28"/>
          <p:cNvSpPr/>
          <p:nvPr/>
        </p:nvSpPr>
        <p:spPr>
          <a:xfrm>
            <a:off x="404455" y="2867858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18041" y="2943463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Dubai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3977164" y="2943463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850" dirty="0"/>
          </a:p>
        </p:txBody>
      </p:sp>
      <p:sp>
        <p:nvSpPr>
          <p:cNvPr id="33" name="Text 31"/>
          <p:cNvSpPr/>
          <p:nvPr/>
        </p:nvSpPr>
        <p:spPr>
          <a:xfrm>
            <a:off x="6741438" y="2943463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Gross: $5,000</a:t>
            </a:r>
            <a:endParaRPr lang="en-US" sz="850" dirty="0"/>
          </a:p>
        </p:txBody>
      </p:sp>
      <p:sp>
        <p:nvSpPr>
          <p:cNvPr id="34" name="Text 32"/>
          <p:cNvSpPr/>
          <p:nvPr/>
        </p:nvSpPr>
        <p:spPr>
          <a:xfrm>
            <a:off x="10887789" y="2943463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Net: $5,000 </a:t>
            </a: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✅</a:t>
            </a:r>
            <a:endParaRPr lang="en-US" sz="850" dirty="0"/>
          </a:p>
        </p:txBody>
      </p:sp>
      <p:sp>
        <p:nvSpPr>
          <p:cNvPr id="35" name="Shape 33"/>
          <p:cNvSpPr/>
          <p:nvPr/>
        </p:nvSpPr>
        <p:spPr>
          <a:xfrm>
            <a:off x="404455" y="3200519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518041" y="3276124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Germany</a:t>
            </a:r>
            <a:endParaRPr lang="en-US" sz="850" dirty="0"/>
          </a:p>
        </p:txBody>
      </p:sp>
      <p:sp>
        <p:nvSpPr>
          <p:cNvPr id="37" name="Text 35"/>
          <p:cNvSpPr/>
          <p:nvPr/>
        </p:nvSpPr>
        <p:spPr>
          <a:xfrm>
            <a:off x="3977164" y="3276124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26%</a:t>
            </a:r>
            <a:endParaRPr lang="en-US" sz="850" dirty="0"/>
          </a:p>
        </p:txBody>
      </p:sp>
      <p:sp>
        <p:nvSpPr>
          <p:cNvPr id="38" name="Text 36"/>
          <p:cNvSpPr/>
          <p:nvPr/>
        </p:nvSpPr>
        <p:spPr>
          <a:xfrm>
            <a:off x="6741438" y="3276124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Gross: $5,000</a:t>
            </a:r>
            <a:endParaRPr lang="en-US" sz="850" dirty="0"/>
          </a:p>
        </p:txBody>
      </p:sp>
      <p:sp>
        <p:nvSpPr>
          <p:cNvPr id="39" name="Text 37"/>
          <p:cNvSpPr/>
          <p:nvPr/>
        </p:nvSpPr>
        <p:spPr>
          <a:xfrm>
            <a:off x="10887789" y="3276124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Net: $3,700</a:t>
            </a:r>
            <a:endParaRPr lang="en-US" sz="850" dirty="0"/>
          </a:p>
        </p:txBody>
      </p:sp>
      <p:sp>
        <p:nvSpPr>
          <p:cNvPr id="40" name="Shape 38"/>
          <p:cNvSpPr/>
          <p:nvPr/>
        </p:nvSpPr>
        <p:spPr>
          <a:xfrm>
            <a:off x="404455" y="3533180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518041" y="3608784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Canada</a:t>
            </a:r>
            <a:endParaRPr lang="en-US" sz="850" dirty="0"/>
          </a:p>
        </p:txBody>
      </p:sp>
      <p:sp>
        <p:nvSpPr>
          <p:cNvPr id="42" name="Text 40"/>
          <p:cNvSpPr/>
          <p:nvPr/>
        </p:nvSpPr>
        <p:spPr>
          <a:xfrm>
            <a:off x="3977164" y="3608784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27%</a:t>
            </a:r>
            <a:endParaRPr lang="en-US" sz="850" dirty="0"/>
          </a:p>
        </p:txBody>
      </p:sp>
      <p:sp>
        <p:nvSpPr>
          <p:cNvPr id="43" name="Text 41"/>
          <p:cNvSpPr/>
          <p:nvPr/>
        </p:nvSpPr>
        <p:spPr>
          <a:xfrm>
            <a:off x="6741438" y="3608784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Gross: $5,000</a:t>
            </a:r>
            <a:endParaRPr lang="en-US" sz="850" dirty="0"/>
          </a:p>
        </p:txBody>
      </p:sp>
      <p:sp>
        <p:nvSpPr>
          <p:cNvPr id="44" name="Text 42"/>
          <p:cNvSpPr/>
          <p:nvPr/>
        </p:nvSpPr>
        <p:spPr>
          <a:xfrm>
            <a:off x="10887789" y="3608784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Net: $3,650</a:t>
            </a:r>
            <a:endParaRPr lang="en-US" sz="850" dirty="0"/>
          </a:p>
        </p:txBody>
      </p:sp>
      <p:sp>
        <p:nvSpPr>
          <p:cNvPr id="45" name="Shape 43"/>
          <p:cNvSpPr/>
          <p:nvPr/>
        </p:nvSpPr>
        <p:spPr>
          <a:xfrm>
            <a:off x="404455" y="3865840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518041" y="3941445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Australia</a:t>
            </a:r>
            <a:endParaRPr lang="en-US" sz="850" dirty="0"/>
          </a:p>
        </p:txBody>
      </p:sp>
      <p:sp>
        <p:nvSpPr>
          <p:cNvPr id="47" name="Text 45"/>
          <p:cNvSpPr/>
          <p:nvPr/>
        </p:nvSpPr>
        <p:spPr>
          <a:xfrm>
            <a:off x="3977164" y="3941445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23%</a:t>
            </a:r>
            <a:endParaRPr lang="en-US" sz="850" dirty="0"/>
          </a:p>
        </p:txBody>
      </p:sp>
      <p:sp>
        <p:nvSpPr>
          <p:cNvPr id="48" name="Text 46"/>
          <p:cNvSpPr/>
          <p:nvPr/>
        </p:nvSpPr>
        <p:spPr>
          <a:xfrm>
            <a:off x="6741438" y="3941445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Gross: $5,000</a:t>
            </a:r>
            <a:endParaRPr lang="en-US" sz="850" dirty="0"/>
          </a:p>
        </p:txBody>
      </p:sp>
      <p:sp>
        <p:nvSpPr>
          <p:cNvPr id="49" name="Text 47"/>
          <p:cNvSpPr/>
          <p:nvPr/>
        </p:nvSpPr>
        <p:spPr>
          <a:xfrm>
            <a:off x="10887789" y="3941445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Net: $3,850</a:t>
            </a:r>
            <a:endParaRPr lang="en-US" sz="850" dirty="0"/>
          </a:p>
        </p:txBody>
      </p:sp>
      <p:sp>
        <p:nvSpPr>
          <p:cNvPr id="50" name="Shape 48"/>
          <p:cNvSpPr/>
          <p:nvPr/>
        </p:nvSpPr>
        <p:spPr>
          <a:xfrm>
            <a:off x="404455" y="4198501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518041" y="4274106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Japan</a:t>
            </a:r>
            <a:endParaRPr lang="en-US" sz="850" dirty="0"/>
          </a:p>
        </p:txBody>
      </p:sp>
      <p:sp>
        <p:nvSpPr>
          <p:cNvPr id="52" name="Text 50"/>
          <p:cNvSpPr/>
          <p:nvPr/>
        </p:nvSpPr>
        <p:spPr>
          <a:xfrm>
            <a:off x="3977164" y="4274106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20%</a:t>
            </a:r>
            <a:endParaRPr lang="en-US" sz="850" dirty="0"/>
          </a:p>
        </p:txBody>
      </p:sp>
      <p:sp>
        <p:nvSpPr>
          <p:cNvPr id="53" name="Text 51"/>
          <p:cNvSpPr/>
          <p:nvPr/>
        </p:nvSpPr>
        <p:spPr>
          <a:xfrm>
            <a:off x="6741438" y="4274106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Gross: $5,000</a:t>
            </a:r>
            <a:endParaRPr lang="en-US" sz="850" dirty="0"/>
          </a:p>
        </p:txBody>
      </p:sp>
      <p:sp>
        <p:nvSpPr>
          <p:cNvPr id="54" name="Text 52"/>
          <p:cNvSpPr/>
          <p:nvPr/>
        </p:nvSpPr>
        <p:spPr>
          <a:xfrm>
            <a:off x="10887789" y="4274106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Net: $4,000</a:t>
            </a:r>
            <a:endParaRPr lang="en-US" sz="850" dirty="0"/>
          </a:p>
        </p:txBody>
      </p:sp>
      <p:sp>
        <p:nvSpPr>
          <p:cNvPr id="55" name="Shape 53"/>
          <p:cNvSpPr/>
          <p:nvPr/>
        </p:nvSpPr>
        <p:spPr>
          <a:xfrm>
            <a:off x="404455" y="4531162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518041" y="4606766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France</a:t>
            </a:r>
            <a:endParaRPr lang="en-US" sz="850" dirty="0"/>
          </a:p>
        </p:txBody>
      </p:sp>
      <p:sp>
        <p:nvSpPr>
          <p:cNvPr id="57" name="Text 55"/>
          <p:cNvSpPr/>
          <p:nvPr/>
        </p:nvSpPr>
        <p:spPr>
          <a:xfrm>
            <a:off x="3977164" y="4606766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36%</a:t>
            </a:r>
            <a:endParaRPr lang="en-US" sz="850" dirty="0"/>
          </a:p>
        </p:txBody>
      </p:sp>
      <p:sp>
        <p:nvSpPr>
          <p:cNvPr id="58" name="Text 56"/>
          <p:cNvSpPr/>
          <p:nvPr/>
        </p:nvSpPr>
        <p:spPr>
          <a:xfrm>
            <a:off x="6741438" y="4606766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Gross: $5,000</a:t>
            </a:r>
            <a:endParaRPr lang="en-US" sz="850" dirty="0"/>
          </a:p>
        </p:txBody>
      </p:sp>
      <p:sp>
        <p:nvSpPr>
          <p:cNvPr id="59" name="Text 57"/>
          <p:cNvSpPr/>
          <p:nvPr/>
        </p:nvSpPr>
        <p:spPr>
          <a:xfrm>
            <a:off x="10887789" y="4606766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Net: $3,200</a:t>
            </a:r>
            <a:endParaRPr lang="en-US" sz="850" dirty="0"/>
          </a:p>
        </p:txBody>
      </p:sp>
      <p:sp>
        <p:nvSpPr>
          <p:cNvPr id="60" name="Shape 58"/>
          <p:cNvSpPr/>
          <p:nvPr/>
        </p:nvSpPr>
        <p:spPr>
          <a:xfrm>
            <a:off x="396835" y="5055649"/>
            <a:ext cx="13836729" cy="21788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396835" y="5247442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Competitive Analysis</a:t>
            </a:r>
            <a:endParaRPr lang="en-US" sz="1850" dirty="0"/>
          </a:p>
        </p:txBody>
      </p:sp>
      <p:sp>
        <p:nvSpPr>
          <p:cNvPr id="62" name="Shape 60"/>
          <p:cNvSpPr/>
          <p:nvPr/>
        </p:nvSpPr>
        <p:spPr>
          <a:xfrm>
            <a:off x="396835" y="5715119"/>
            <a:ext cx="13836729" cy="2011204"/>
          </a:xfrm>
          <a:prstGeom prst="roundRect">
            <a:avLst>
              <a:gd name="adj" fmla="val 8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3" name="Shape 61"/>
          <p:cNvSpPr/>
          <p:nvPr/>
        </p:nvSpPr>
        <p:spPr>
          <a:xfrm>
            <a:off x="404455" y="5722739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518160" y="5798344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</a:t>
            </a:r>
            <a:endParaRPr lang="en-US" sz="850" dirty="0"/>
          </a:p>
        </p:txBody>
      </p:sp>
      <p:sp>
        <p:nvSpPr>
          <p:cNvPr id="65" name="Text 63"/>
          <p:cNvSpPr/>
          <p:nvPr/>
        </p:nvSpPr>
        <p:spPr>
          <a:xfrm>
            <a:off x="3977283" y="5798344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Robinhood</a:t>
            </a:r>
            <a:endParaRPr lang="en-US" sz="850" dirty="0"/>
          </a:p>
        </p:txBody>
      </p:sp>
      <p:sp>
        <p:nvSpPr>
          <p:cNvPr id="66" name="Text 64"/>
          <p:cNvSpPr/>
          <p:nvPr/>
        </p:nvSpPr>
        <p:spPr>
          <a:xfrm>
            <a:off x="6050399" y="5798344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Zerodha</a:t>
            </a:r>
            <a:endParaRPr lang="en-US" sz="850" dirty="0"/>
          </a:p>
        </p:txBody>
      </p:sp>
      <p:sp>
        <p:nvSpPr>
          <p:cNvPr id="67" name="Text 65"/>
          <p:cNvSpPr/>
          <p:nvPr/>
        </p:nvSpPr>
        <p:spPr>
          <a:xfrm>
            <a:off x="8123515" y="5798344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WealthFront</a:t>
            </a:r>
            <a:endParaRPr lang="en-US" sz="850" dirty="0"/>
          </a:p>
        </p:txBody>
      </p:sp>
      <p:sp>
        <p:nvSpPr>
          <p:cNvPr id="68" name="Text 66"/>
          <p:cNvSpPr/>
          <p:nvPr/>
        </p:nvSpPr>
        <p:spPr>
          <a:xfrm>
            <a:off x="10887789" y="5798344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 RL</a:t>
            </a:r>
            <a:endParaRPr lang="en-US" sz="850" dirty="0"/>
          </a:p>
        </p:txBody>
      </p:sp>
      <p:sp>
        <p:nvSpPr>
          <p:cNvPr id="69" name="Shape 67"/>
          <p:cNvSpPr/>
          <p:nvPr/>
        </p:nvSpPr>
        <p:spPr>
          <a:xfrm>
            <a:off x="404455" y="6055400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518160" y="6131004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Tax Optimization</a:t>
            </a:r>
            <a:endParaRPr lang="en-US" sz="850" dirty="0"/>
          </a:p>
        </p:txBody>
      </p:sp>
      <p:sp>
        <p:nvSpPr>
          <p:cNvPr id="71" name="Text 69"/>
          <p:cNvSpPr/>
          <p:nvPr/>
        </p:nvSpPr>
        <p:spPr>
          <a:xfrm>
            <a:off x="3977283" y="6131004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❌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</a:t>
            </a:r>
            <a:endParaRPr lang="en-US" sz="850" dirty="0"/>
          </a:p>
        </p:txBody>
      </p:sp>
      <p:sp>
        <p:nvSpPr>
          <p:cNvPr id="72" name="Text 70"/>
          <p:cNvSpPr/>
          <p:nvPr/>
        </p:nvSpPr>
        <p:spPr>
          <a:xfrm>
            <a:off x="6050399" y="6131004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❌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</a:t>
            </a:r>
            <a:endParaRPr lang="en-US" sz="850" dirty="0"/>
          </a:p>
        </p:txBody>
      </p:sp>
      <p:sp>
        <p:nvSpPr>
          <p:cNvPr id="73" name="Text 71"/>
          <p:cNvSpPr/>
          <p:nvPr/>
        </p:nvSpPr>
        <p:spPr>
          <a:xfrm>
            <a:off x="8123515" y="6131004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❌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</a:t>
            </a:r>
            <a:endParaRPr lang="en-US" sz="850" dirty="0"/>
          </a:p>
        </p:txBody>
      </p:sp>
      <p:sp>
        <p:nvSpPr>
          <p:cNvPr id="74" name="Text 72"/>
          <p:cNvSpPr/>
          <p:nvPr/>
        </p:nvSpPr>
        <p:spPr>
          <a:xfrm>
            <a:off x="10887789" y="6131004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✅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YES</a:t>
            </a:r>
            <a:endParaRPr lang="en-US" sz="850" dirty="0"/>
          </a:p>
        </p:txBody>
      </p:sp>
      <p:sp>
        <p:nvSpPr>
          <p:cNvPr id="75" name="Shape 73"/>
          <p:cNvSpPr/>
          <p:nvPr/>
        </p:nvSpPr>
        <p:spPr>
          <a:xfrm>
            <a:off x="404455" y="6388060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518160" y="6463665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Stock Predictions</a:t>
            </a:r>
            <a:endParaRPr lang="en-US" sz="850" dirty="0"/>
          </a:p>
        </p:txBody>
      </p:sp>
      <p:sp>
        <p:nvSpPr>
          <p:cNvPr id="77" name="Text 75"/>
          <p:cNvSpPr/>
          <p:nvPr/>
        </p:nvSpPr>
        <p:spPr>
          <a:xfrm>
            <a:off x="3977283" y="6463665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❌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</a:t>
            </a:r>
            <a:endParaRPr lang="en-US" sz="850" dirty="0"/>
          </a:p>
        </p:txBody>
      </p:sp>
      <p:sp>
        <p:nvSpPr>
          <p:cNvPr id="78" name="Text 76"/>
          <p:cNvSpPr/>
          <p:nvPr/>
        </p:nvSpPr>
        <p:spPr>
          <a:xfrm>
            <a:off x="6050399" y="6463665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❌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</a:t>
            </a:r>
            <a:endParaRPr lang="en-US" sz="850" dirty="0"/>
          </a:p>
        </p:txBody>
      </p:sp>
      <p:sp>
        <p:nvSpPr>
          <p:cNvPr id="79" name="Text 77"/>
          <p:cNvSpPr/>
          <p:nvPr/>
        </p:nvSpPr>
        <p:spPr>
          <a:xfrm>
            <a:off x="8123515" y="6463665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✅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Yes</a:t>
            </a:r>
            <a:endParaRPr lang="en-US" sz="850" dirty="0"/>
          </a:p>
        </p:txBody>
      </p:sp>
      <p:sp>
        <p:nvSpPr>
          <p:cNvPr id="80" name="Text 78"/>
          <p:cNvSpPr/>
          <p:nvPr/>
        </p:nvSpPr>
        <p:spPr>
          <a:xfrm>
            <a:off x="10887789" y="6463665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✅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YES</a:t>
            </a:r>
            <a:endParaRPr lang="en-US" sz="850" dirty="0"/>
          </a:p>
        </p:txBody>
      </p:sp>
      <p:sp>
        <p:nvSpPr>
          <p:cNvPr id="81" name="Shape 79"/>
          <p:cNvSpPr/>
          <p:nvPr/>
        </p:nvSpPr>
        <p:spPr>
          <a:xfrm>
            <a:off x="404455" y="6720721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2" name="Text 80"/>
          <p:cNvSpPr/>
          <p:nvPr/>
        </p:nvSpPr>
        <p:spPr>
          <a:xfrm>
            <a:off x="518160" y="6796326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RL Portfolio Optimization</a:t>
            </a:r>
            <a:endParaRPr lang="en-US" sz="850" dirty="0"/>
          </a:p>
        </p:txBody>
      </p:sp>
      <p:sp>
        <p:nvSpPr>
          <p:cNvPr id="83" name="Text 81"/>
          <p:cNvSpPr/>
          <p:nvPr/>
        </p:nvSpPr>
        <p:spPr>
          <a:xfrm>
            <a:off x="3977283" y="6796326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❌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</a:t>
            </a:r>
            <a:endParaRPr lang="en-US" sz="850" dirty="0"/>
          </a:p>
        </p:txBody>
      </p:sp>
      <p:sp>
        <p:nvSpPr>
          <p:cNvPr id="84" name="Text 82"/>
          <p:cNvSpPr/>
          <p:nvPr/>
        </p:nvSpPr>
        <p:spPr>
          <a:xfrm>
            <a:off x="6050399" y="6796326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❌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</a:t>
            </a:r>
            <a:endParaRPr lang="en-US" sz="850" dirty="0"/>
          </a:p>
        </p:txBody>
      </p:sp>
      <p:sp>
        <p:nvSpPr>
          <p:cNvPr id="85" name="Text 83"/>
          <p:cNvSpPr/>
          <p:nvPr/>
        </p:nvSpPr>
        <p:spPr>
          <a:xfrm>
            <a:off x="8123515" y="6796326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❌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</a:t>
            </a:r>
            <a:endParaRPr lang="en-US" sz="850" dirty="0"/>
          </a:p>
        </p:txBody>
      </p:sp>
      <p:sp>
        <p:nvSpPr>
          <p:cNvPr id="86" name="Text 84"/>
          <p:cNvSpPr/>
          <p:nvPr/>
        </p:nvSpPr>
        <p:spPr>
          <a:xfrm>
            <a:off x="10887789" y="6796326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✅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YES</a:t>
            </a:r>
            <a:endParaRPr lang="en-US" sz="850" dirty="0"/>
          </a:p>
        </p:txBody>
      </p:sp>
      <p:sp>
        <p:nvSpPr>
          <p:cNvPr id="87" name="Shape 85"/>
          <p:cNvSpPr/>
          <p:nvPr/>
        </p:nvSpPr>
        <p:spPr>
          <a:xfrm>
            <a:off x="404455" y="7053382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8" name="Text 86"/>
          <p:cNvSpPr/>
          <p:nvPr/>
        </p:nvSpPr>
        <p:spPr>
          <a:xfrm>
            <a:off x="518160" y="7128986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Multi-country (10+)</a:t>
            </a:r>
            <a:endParaRPr lang="en-US" sz="850" dirty="0"/>
          </a:p>
        </p:txBody>
      </p:sp>
      <p:sp>
        <p:nvSpPr>
          <p:cNvPr id="89" name="Text 87"/>
          <p:cNvSpPr/>
          <p:nvPr/>
        </p:nvSpPr>
        <p:spPr>
          <a:xfrm>
            <a:off x="3977283" y="7128986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❌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</a:t>
            </a:r>
            <a:endParaRPr lang="en-US" sz="850" dirty="0"/>
          </a:p>
        </p:txBody>
      </p:sp>
      <p:sp>
        <p:nvSpPr>
          <p:cNvPr id="90" name="Text 88"/>
          <p:cNvSpPr/>
          <p:nvPr/>
        </p:nvSpPr>
        <p:spPr>
          <a:xfrm>
            <a:off x="6050399" y="7128986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India only</a:t>
            </a:r>
            <a:endParaRPr lang="en-US" sz="850" dirty="0"/>
          </a:p>
        </p:txBody>
      </p:sp>
      <p:sp>
        <p:nvSpPr>
          <p:cNvPr id="91" name="Text 89"/>
          <p:cNvSpPr/>
          <p:nvPr/>
        </p:nvSpPr>
        <p:spPr>
          <a:xfrm>
            <a:off x="8123515" y="7128986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⚠️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Limited</a:t>
            </a:r>
            <a:endParaRPr lang="en-US" sz="850" dirty="0"/>
          </a:p>
        </p:txBody>
      </p:sp>
      <p:sp>
        <p:nvSpPr>
          <p:cNvPr id="92" name="Text 90"/>
          <p:cNvSpPr/>
          <p:nvPr/>
        </p:nvSpPr>
        <p:spPr>
          <a:xfrm>
            <a:off x="10887789" y="7128986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✅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YES</a:t>
            </a:r>
            <a:endParaRPr lang="en-US" sz="850" dirty="0"/>
          </a:p>
        </p:txBody>
      </p:sp>
      <p:sp>
        <p:nvSpPr>
          <p:cNvPr id="93" name="Shape 91"/>
          <p:cNvSpPr/>
          <p:nvPr/>
        </p:nvSpPr>
        <p:spPr>
          <a:xfrm>
            <a:off x="404455" y="7386042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4" name="Text 92"/>
          <p:cNvSpPr/>
          <p:nvPr/>
        </p:nvSpPr>
        <p:spPr>
          <a:xfrm>
            <a:off x="518160" y="7461647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Realistic Returns</a:t>
            </a:r>
            <a:endParaRPr lang="en-US" sz="850" dirty="0"/>
          </a:p>
        </p:txBody>
      </p:sp>
      <p:sp>
        <p:nvSpPr>
          <p:cNvPr id="95" name="Text 93"/>
          <p:cNvSpPr/>
          <p:nvPr/>
        </p:nvSpPr>
        <p:spPr>
          <a:xfrm>
            <a:off x="3977283" y="7461647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⚠️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5-7%</a:t>
            </a:r>
            <a:endParaRPr lang="en-US" sz="850" dirty="0"/>
          </a:p>
        </p:txBody>
      </p:sp>
      <p:sp>
        <p:nvSpPr>
          <p:cNvPr id="96" name="Text 94"/>
          <p:cNvSpPr/>
          <p:nvPr/>
        </p:nvSpPr>
        <p:spPr>
          <a:xfrm>
            <a:off x="6050399" y="7461647"/>
            <a:ext cx="183880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⚠️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6-8%</a:t>
            </a:r>
            <a:endParaRPr lang="en-US" sz="850" dirty="0"/>
          </a:p>
        </p:txBody>
      </p:sp>
      <p:sp>
        <p:nvSpPr>
          <p:cNvPr id="97" name="Text 95"/>
          <p:cNvSpPr/>
          <p:nvPr/>
        </p:nvSpPr>
        <p:spPr>
          <a:xfrm>
            <a:off x="8123515" y="7461647"/>
            <a:ext cx="252995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⚠️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5-7%</a:t>
            </a:r>
            <a:endParaRPr lang="en-US" sz="850" dirty="0"/>
          </a:p>
        </p:txBody>
      </p:sp>
      <p:sp>
        <p:nvSpPr>
          <p:cNvPr id="98" name="Text 96"/>
          <p:cNvSpPr/>
          <p:nvPr/>
        </p:nvSpPr>
        <p:spPr>
          <a:xfrm>
            <a:off x="10887789" y="7461647"/>
            <a:ext cx="32248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✅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3-5%</a:t>
            </a:r>
            <a:endParaRPr lang="en-US" sz="850" dirty="0"/>
          </a:p>
        </p:txBody>
      </p:sp>
      <p:sp>
        <p:nvSpPr>
          <p:cNvPr id="99" name="Shape 97"/>
          <p:cNvSpPr/>
          <p:nvPr/>
        </p:nvSpPr>
        <p:spPr>
          <a:xfrm>
            <a:off x="396835" y="7853839"/>
            <a:ext cx="13836729" cy="481846"/>
          </a:xfrm>
          <a:prstGeom prst="roundRect">
            <a:avLst>
              <a:gd name="adj" fmla="val 3531"/>
            </a:avLst>
          </a:prstGeom>
          <a:solidFill>
            <a:srgbClr val="FFCDB3"/>
          </a:solidFill>
          <a:ln/>
        </p:spPr>
      </p:sp>
      <p:pic>
        <p:nvPicPr>
          <p:cNvPr id="10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8018264"/>
            <a:ext cx="141684" cy="113348"/>
          </a:xfrm>
          <a:prstGeom prst="rect">
            <a:avLst/>
          </a:prstGeom>
        </p:spPr>
      </p:pic>
      <p:sp>
        <p:nvSpPr>
          <p:cNvPr id="101" name="Text 98"/>
          <p:cNvSpPr/>
          <p:nvPr/>
        </p:nvSpPr>
        <p:spPr>
          <a:xfrm>
            <a:off x="765215" y="7995523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Result:</a:t>
            </a: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We're the ONLY complete solution combining RL + DL + Tax Optimization!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0712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Market Opportunity &amp; Revenue Model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967264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Global Opportunity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396835" y="137826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450 million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retail investors worldwide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59936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$630 trillion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annual trading volume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2046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40% YoY growth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emerging markets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04156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12+ million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retail investors in India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26266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85% lose money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annually (our target market!)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7461171" y="967264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Market Need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461171" y="137826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Investors need tax optimization + AI guidance + real-time decisions. Current solution: None exist with all three features.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7461171" y="166175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 gap: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8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$1B+ opportunity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396835" y="2667969"/>
            <a:ext cx="13836729" cy="21788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396835" y="2859762"/>
            <a:ext cx="386810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Revenue Model (Multi-Tier Strategy)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396835" y="3327440"/>
            <a:ext cx="6861691" cy="1214199"/>
          </a:xfrm>
          <a:prstGeom prst="roundRect">
            <a:avLst>
              <a:gd name="adj" fmla="val 140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12075" y="3342680"/>
            <a:ext cx="6831211" cy="34016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525423" y="3796189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FREE TIER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525423" y="4050149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Single country prediction, 5 stocks analyzed, basic dashboard, limited alerts. </a:t>
            </a: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Target: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New users, proof of concept.</a:t>
            </a:r>
            <a:endParaRPr lang="en-US" sz="850" dirty="0"/>
          </a:p>
        </p:txBody>
      </p:sp>
      <p:sp>
        <p:nvSpPr>
          <p:cNvPr id="18" name="Shape 16"/>
          <p:cNvSpPr/>
          <p:nvPr/>
        </p:nvSpPr>
        <p:spPr>
          <a:xfrm>
            <a:off x="7371874" y="3327440"/>
            <a:ext cx="6861691" cy="1214199"/>
          </a:xfrm>
          <a:prstGeom prst="roundRect">
            <a:avLst>
              <a:gd name="adj" fmla="val 140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387114" y="3342680"/>
            <a:ext cx="6831211" cy="34016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7500461" y="3796189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PREMIUM $9.99/mo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7500461" y="4050149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 countries tax optimization, all 10 stocks, advanced metrics (Sharpe ratio, RSI), historical tracking, email alerts. </a:t>
            </a: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Target: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Active traders, 10-15% conversion.</a:t>
            </a:r>
            <a:endParaRPr lang="en-US" sz="850" dirty="0"/>
          </a:p>
        </p:txBody>
      </p:sp>
      <p:sp>
        <p:nvSpPr>
          <p:cNvPr id="22" name="Shape 20"/>
          <p:cNvSpPr/>
          <p:nvPr/>
        </p:nvSpPr>
        <p:spPr>
          <a:xfrm>
            <a:off x="396835" y="4654987"/>
            <a:ext cx="6861691" cy="1214199"/>
          </a:xfrm>
          <a:prstGeom prst="roundRect">
            <a:avLst>
              <a:gd name="adj" fmla="val 140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412075" y="4670227"/>
            <a:ext cx="6831211" cy="34016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4" name="Text 22"/>
          <p:cNvSpPr/>
          <p:nvPr/>
        </p:nvSpPr>
        <p:spPr>
          <a:xfrm>
            <a:off x="525423" y="5123736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 $49.99/mo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525423" y="5377696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Unlimited stock analysis, custom watchlists, portfolio backtesting (5-year history), strategy export, priority support. </a:t>
            </a: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Target: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Serious investors, 5% conversion.</a:t>
            </a:r>
            <a:endParaRPr lang="en-US" sz="850" dirty="0"/>
          </a:p>
        </p:txBody>
      </p:sp>
      <p:sp>
        <p:nvSpPr>
          <p:cNvPr id="26" name="Shape 24"/>
          <p:cNvSpPr/>
          <p:nvPr/>
        </p:nvSpPr>
        <p:spPr>
          <a:xfrm>
            <a:off x="7371874" y="4654987"/>
            <a:ext cx="6861691" cy="1214199"/>
          </a:xfrm>
          <a:prstGeom prst="roundRect">
            <a:avLst>
              <a:gd name="adj" fmla="val 140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7387114" y="4670227"/>
            <a:ext cx="6831211" cy="34016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8" name="Text 26"/>
          <p:cNvSpPr/>
          <p:nvPr/>
        </p:nvSpPr>
        <p:spPr>
          <a:xfrm>
            <a:off x="7500461" y="5123736"/>
            <a:ext cx="156495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ENTERPRISE $999+/mo</a:t>
            </a:r>
            <a:endParaRPr lang="en-US" sz="1150" dirty="0"/>
          </a:p>
        </p:txBody>
      </p:sp>
      <p:sp>
        <p:nvSpPr>
          <p:cNvPr id="29" name="Text 27"/>
          <p:cNvSpPr/>
          <p:nvPr/>
        </p:nvSpPr>
        <p:spPr>
          <a:xfrm>
            <a:off x="7500461" y="5377696"/>
            <a:ext cx="660451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White-label solution, API access for brokers, real brokerage integration, multiple portfolios, team collaboration, dedicated support. </a:t>
            </a: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Target: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Wealth managers, advisors, institutions.</a:t>
            </a:r>
            <a:endParaRPr lang="en-US" sz="850" dirty="0"/>
          </a:p>
        </p:txBody>
      </p:sp>
      <p:sp>
        <p:nvSpPr>
          <p:cNvPr id="30" name="Shape 28"/>
          <p:cNvSpPr/>
          <p:nvPr/>
        </p:nvSpPr>
        <p:spPr>
          <a:xfrm>
            <a:off x="396835" y="6053392"/>
            <a:ext cx="13836729" cy="21788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396835" y="6245185"/>
            <a:ext cx="383452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Financial Projections (Conservative)</a:t>
            </a:r>
            <a:endParaRPr lang="en-US" sz="1850" dirty="0"/>
          </a:p>
        </p:txBody>
      </p:sp>
      <p:pic>
        <p:nvPicPr>
          <p:cNvPr id="3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6712863"/>
            <a:ext cx="4612243" cy="453628"/>
          </a:xfrm>
          <a:prstGeom prst="rect">
            <a:avLst/>
          </a:prstGeom>
        </p:spPr>
      </p:pic>
      <p:sp>
        <p:nvSpPr>
          <p:cNvPr id="33" name="Text 30"/>
          <p:cNvSpPr/>
          <p:nvPr/>
        </p:nvSpPr>
        <p:spPr>
          <a:xfrm>
            <a:off x="510183" y="7279838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Year 1: Launch</a:t>
            </a:r>
            <a:endParaRPr lang="en-US" sz="1150" dirty="0"/>
          </a:p>
        </p:txBody>
      </p:sp>
      <p:sp>
        <p:nvSpPr>
          <p:cNvPr id="34" name="Text 31"/>
          <p:cNvSpPr/>
          <p:nvPr/>
        </p:nvSpPr>
        <p:spPr>
          <a:xfrm>
            <a:off x="510183" y="7533799"/>
            <a:ext cx="438554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10,000 users, 10% premium conversion (1,000 users), $9.99/month ARPU</a:t>
            </a:r>
            <a:endParaRPr lang="en-US" sz="850" dirty="0"/>
          </a:p>
        </p:txBody>
      </p:sp>
      <p:sp>
        <p:nvSpPr>
          <p:cNvPr id="35" name="Text 32"/>
          <p:cNvSpPr/>
          <p:nvPr/>
        </p:nvSpPr>
        <p:spPr>
          <a:xfrm>
            <a:off x="510183" y="7783235"/>
            <a:ext cx="438554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Annual revenue: $119,880</a:t>
            </a:r>
            <a:endParaRPr lang="en-US" sz="850" dirty="0"/>
          </a:p>
        </p:txBody>
      </p:sp>
      <p:sp>
        <p:nvSpPr>
          <p:cNvPr id="36" name="Text 33"/>
          <p:cNvSpPr/>
          <p:nvPr/>
        </p:nvSpPr>
        <p:spPr>
          <a:xfrm>
            <a:off x="510183" y="8032671"/>
            <a:ext cx="438554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Status: Break-even/Profitable</a:t>
            </a:r>
            <a:endParaRPr lang="en-US" sz="850" dirty="0"/>
          </a:p>
        </p:txBody>
      </p:sp>
      <p:pic>
        <p:nvPicPr>
          <p:cNvPr id="3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078" y="6712863"/>
            <a:ext cx="4612243" cy="453628"/>
          </a:xfrm>
          <a:prstGeom prst="rect">
            <a:avLst/>
          </a:prstGeom>
        </p:spPr>
      </p:pic>
      <p:sp>
        <p:nvSpPr>
          <p:cNvPr id="38" name="Text 34"/>
          <p:cNvSpPr/>
          <p:nvPr/>
        </p:nvSpPr>
        <p:spPr>
          <a:xfrm>
            <a:off x="5122426" y="7279838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Year 2: Growth</a:t>
            </a:r>
            <a:endParaRPr lang="en-US" sz="1150" dirty="0"/>
          </a:p>
        </p:txBody>
      </p:sp>
      <p:sp>
        <p:nvSpPr>
          <p:cNvPr id="39" name="Text 35"/>
          <p:cNvSpPr/>
          <p:nvPr/>
        </p:nvSpPr>
        <p:spPr>
          <a:xfrm>
            <a:off x="5122426" y="7533799"/>
            <a:ext cx="438554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50,000 users, 15% premium conversion (7,500 users), $12/month ARPU</a:t>
            </a:r>
            <a:endParaRPr lang="en-US" sz="850" dirty="0"/>
          </a:p>
        </p:txBody>
      </p:sp>
      <p:sp>
        <p:nvSpPr>
          <p:cNvPr id="40" name="Text 36"/>
          <p:cNvSpPr/>
          <p:nvPr/>
        </p:nvSpPr>
        <p:spPr>
          <a:xfrm>
            <a:off x="5122426" y="7783235"/>
            <a:ext cx="438554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Annual revenue: $1,080,000</a:t>
            </a:r>
            <a:endParaRPr lang="en-US" sz="850" dirty="0"/>
          </a:p>
        </p:txBody>
      </p:sp>
      <p:sp>
        <p:nvSpPr>
          <p:cNvPr id="41" name="Text 37"/>
          <p:cNvSpPr/>
          <p:nvPr/>
        </p:nvSpPr>
        <p:spPr>
          <a:xfrm>
            <a:off x="5122426" y="8032671"/>
            <a:ext cx="438554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9x growth!</a:t>
            </a:r>
            <a:endParaRPr lang="en-US" sz="850" dirty="0"/>
          </a:p>
        </p:txBody>
      </p:sp>
      <p:pic>
        <p:nvPicPr>
          <p:cNvPr id="4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322" y="6712863"/>
            <a:ext cx="4612243" cy="453628"/>
          </a:xfrm>
          <a:prstGeom prst="rect">
            <a:avLst/>
          </a:prstGeom>
        </p:spPr>
      </p:pic>
      <p:sp>
        <p:nvSpPr>
          <p:cNvPr id="43" name="Text 38"/>
          <p:cNvSpPr/>
          <p:nvPr/>
        </p:nvSpPr>
        <p:spPr>
          <a:xfrm>
            <a:off x="9734669" y="7279838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Year 3: Scale</a:t>
            </a:r>
            <a:endParaRPr lang="en-US" sz="1150" dirty="0"/>
          </a:p>
        </p:txBody>
      </p:sp>
      <p:sp>
        <p:nvSpPr>
          <p:cNvPr id="44" name="Text 39"/>
          <p:cNvSpPr/>
          <p:nvPr/>
        </p:nvSpPr>
        <p:spPr>
          <a:xfrm>
            <a:off x="9734669" y="7533799"/>
            <a:ext cx="438554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200,000 users, 20% premium conversion (40,000 users), $15/month ARPU</a:t>
            </a:r>
            <a:endParaRPr lang="en-US" sz="850" dirty="0"/>
          </a:p>
        </p:txBody>
      </p:sp>
      <p:sp>
        <p:nvSpPr>
          <p:cNvPr id="45" name="Text 40"/>
          <p:cNvSpPr/>
          <p:nvPr/>
        </p:nvSpPr>
        <p:spPr>
          <a:xfrm>
            <a:off x="9734669" y="7783235"/>
            <a:ext cx="438554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Annual revenue: $7,200,000</a:t>
            </a:r>
            <a:endParaRPr lang="en-US" sz="850" dirty="0"/>
          </a:p>
        </p:txBody>
      </p:sp>
      <p:sp>
        <p:nvSpPr>
          <p:cNvPr id="46" name="Text 41"/>
          <p:cNvSpPr/>
          <p:nvPr/>
        </p:nvSpPr>
        <p:spPr>
          <a:xfrm>
            <a:off x="9734669" y="8032671"/>
            <a:ext cx="438554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6.7x growth!</a:t>
            </a:r>
            <a:endParaRPr lang="en-US" sz="850" dirty="0"/>
          </a:p>
        </p:txBody>
      </p:sp>
      <p:sp>
        <p:nvSpPr>
          <p:cNvPr id="47" name="Text 42"/>
          <p:cNvSpPr/>
          <p:nvPr/>
        </p:nvSpPr>
        <p:spPr>
          <a:xfrm>
            <a:off x="566857" y="8582501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Unit Economics:</a:t>
            </a: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CAC $10 | LTV $300+ | LTV/CAC Ratio 30x | Payback Period 1.2 months | Profit margin Year 1: 30% | Year 3: 65%</a:t>
            </a:r>
            <a:endParaRPr lang="en-US" sz="850" dirty="0"/>
          </a:p>
        </p:txBody>
      </p:sp>
      <p:sp>
        <p:nvSpPr>
          <p:cNvPr id="48" name="Shape 43"/>
          <p:cNvSpPr/>
          <p:nvPr/>
        </p:nvSpPr>
        <p:spPr>
          <a:xfrm>
            <a:off x="396835" y="8454985"/>
            <a:ext cx="15240" cy="436483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73023"/>
            <a:ext cx="46460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Technical Architecture &amp; Roadmap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790456"/>
            <a:ext cx="438423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What's Already Built </a:t>
            </a:r>
            <a:r>
              <a:rPr lang="en-US" sz="18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✅</a:t>
            </a: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(100% Complete)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396835" y="1379101"/>
            <a:ext cx="1519952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Backend Infrastructure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396835" y="167842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FastAPI async server with 15+ endpoints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9952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Reinforcement Learning engine (1000 episodes)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12062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Learning prediction system (12 stocks)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34172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Tax calculator module (10 countries)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56282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WebSocket communication ready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78391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Portfolio state management system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3078718"/>
            <a:ext cx="1706761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Machine Learning Models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396835" y="337804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RL agent with Sharpe ratio optimization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359914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DL model with 85%+ accuracy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6835" y="382023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Technical indicators calculation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96835" y="404133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Tax-adjusted signal generation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7461171" y="1379101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Frontend Interface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461171" y="167842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Beautiful responsive dashboard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7461171" y="189952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Dark/Light mode toggle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7461171" y="212062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Plotly.js charts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7461171" y="234172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metric updates (300ms)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7461171" y="256282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Color-coded stock signals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7461171" y="278391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Professional UI/UX design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7461171" y="3078718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Integration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7461171" y="337804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yfinance real-time API integration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7461171" y="359914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Tax rate database (10 countries)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7461171" y="382023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Historical data processing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7461171" y="404133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Portfolio state management</a:t>
            </a:r>
            <a:endParaRPr lang="en-US" sz="850" dirty="0"/>
          </a:p>
        </p:txBody>
      </p:sp>
      <p:sp>
        <p:nvSpPr>
          <p:cNvPr id="28" name="Shape 26"/>
          <p:cNvSpPr/>
          <p:nvPr/>
        </p:nvSpPr>
        <p:spPr>
          <a:xfrm>
            <a:off x="396835" y="4389953"/>
            <a:ext cx="13836729" cy="481846"/>
          </a:xfrm>
          <a:prstGeom prst="roundRect">
            <a:avLst>
              <a:gd name="adj" fmla="val 3531"/>
            </a:avLst>
          </a:prstGeom>
          <a:solidFill>
            <a:srgbClr val="FFCDB3"/>
          </a:solidFill>
          <a:ln/>
        </p:spPr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4554379"/>
            <a:ext cx="141684" cy="113348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765215" y="4531638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Performance Metrics:</a:t>
            </a:r>
            <a:r>
              <a:rPr lang="en-US" sz="8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API response time &lt;100ms | Dashboard refresh 300ms | RL Training ~30 seconds | DL Training ~30 seconds | Scalability 10,000+ concurrent users</a:t>
            </a:r>
            <a:endParaRPr lang="en-US" sz="850" dirty="0"/>
          </a:p>
        </p:txBody>
      </p:sp>
      <p:sp>
        <p:nvSpPr>
          <p:cNvPr id="31" name="Shape 28"/>
          <p:cNvSpPr/>
          <p:nvPr/>
        </p:nvSpPr>
        <p:spPr>
          <a:xfrm>
            <a:off x="396835" y="5056006"/>
            <a:ext cx="13836729" cy="21788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396835" y="5247799"/>
            <a:ext cx="389429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12-Month Implementation Roadmap</a:t>
            </a:r>
            <a:endParaRPr lang="en-US" sz="1850" dirty="0"/>
          </a:p>
        </p:txBody>
      </p:sp>
      <p:sp>
        <p:nvSpPr>
          <p:cNvPr id="33" name="Shape 30"/>
          <p:cNvSpPr/>
          <p:nvPr/>
        </p:nvSpPr>
        <p:spPr>
          <a:xfrm>
            <a:off x="396835" y="6785967"/>
            <a:ext cx="13836729" cy="1524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34" name="Shape 31"/>
          <p:cNvSpPr/>
          <p:nvPr/>
        </p:nvSpPr>
        <p:spPr>
          <a:xfrm>
            <a:off x="3113842" y="6445865"/>
            <a:ext cx="15240" cy="34016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35" name="Shape 32"/>
          <p:cNvSpPr/>
          <p:nvPr/>
        </p:nvSpPr>
        <p:spPr>
          <a:xfrm>
            <a:off x="2993946" y="6658392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36" name="Text 33"/>
          <p:cNvSpPr/>
          <p:nvPr/>
        </p:nvSpPr>
        <p:spPr>
          <a:xfrm>
            <a:off x="3032165" y="6674287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400" dirty="0"/>
          </a:p>
        </p:txBody>
      </p:sp>
      <p:sp>
        <p:nvSpPr>
          <p:cNvPr id="37" name="Text 34"/>
          <p:cNvSpPr/>
          <p:nvPr/>
        </p:nvSpPr>
        <p:spPr>
          <a:xfrm>
            <a:off x="2319457" y="5715476"/>
            <a:ext cx="1604367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Month 1-2: Beta Launch</a:t>
            </a:r>
            <a:endParaRPr lang="en-US" sz="1150" dirty="0"/>
          </a:p>
        </p:txBody>
      </p:sp>
      <p:sp>
        <p:nvSpPr>
          <p:cNvPr id="38" name="Text 35"/>
          <p:cNvSpPr/>
          <p:nvPr/>
        </p:nvSpPr>
        <p:spPr>
          <a:xfrm>
            <a:off x="510183" y="5969437"/>
            <a:ext cx="5222915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authentication (email + OAuth), portfolio history tracking, mobile app development (React Native), email alerts, user onboarding flow.</a:t>
            </a:r>
            <a:endParaRPr lang="en-US" sz="850" dirty="0"/>
          </a:p>
        </p:txBody>
      </p:sp>
      <p:sp>
        <p:nvSpPr>
          <p:cNvPr id="39" name="Shape 36"/>
          <p:cNvSpPr/>
          <p:nvPr/>
        </p:nvSpPr>
        <p:spPr>
          <a:xfrm>
            <a:off x="5909548" y="6785908"/>
            <a:ext cx="15240" cy="34016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40" name="Shape 37"/>
          <p:cNvSpPr/>
          <p:nvPr/>
        </p:nvSpPr>
        <p:spPr>
          <a:xfrm>
            <a:off x="5789652" y="6658392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1" name="Text 38"/>
          <p:cNvSpPr/>
          <p:nvPr/>
        </p:nvSpPr>
        <p:spPr>
          <a:xfrm>
            <a:off x="5827871" y="6674287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400" dirty="0"/>
          </a:p>
        </p:txBody>
      </p:sp>
      <p:sp>
        <p:nvSpPr>
          <p:cNvPr id="42" name="Text 39"/>
          <p:cNvSpPr/>
          <p:nvPr/>
        </p:nvSpPr>
        <p:spPr>
          <a:xfrm>
            <a:off x="5037058" y="7239595"/>
            <a:ext cx="176045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Month 3-4: Live Brokerage</a:t>
            </a:r>
            <a:endParaRPr lang="en-US" sz="1150" dirty="0"/>
          </a:p>
        </p:txBody>
      </p:sp>
      <p:sp>
        <p:nvSpPr>
          <p:cNvPr id="43" name="Text 40"/>
          <p:cNvSpPr/>
          <p:nvPr/>
        </p:nvSpPr>
        <p:spPr>
          <a:xfrm>
            <a:off x="3305770" y="7493556"/>
            <a:ext cx="522303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Zerodha API integration (Indian market), Interactive Brokers API (global), paper trading mode, multi-currency support (INR, USD, EUR), order placement testing.</a:t>
            </a:r>
            <a:endParaRPr lang="en-US" sz="850" dirty="0"/>
          </a:p>
        </p:txBody>
      </p:sp>
      <p:sp>
        <p:nvSpPr>
          <p:cNvPr id="44" name="Shape 41"/>
          <p:cNvSpPr/>
          <p:nvPr/>
        </p:nvSpPr>
        <p:spPr>
          <a:xfrm>
            <a:off x="8705255" y="6445865"/>
            <a:ext cx="15240" cy="34016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45" name="Shape 42"/>
          <p:cNvSpPr/>
          <p:nvPr/>
        </p:nvSpPr>
        <p:spPr>
          <a:xfrm>
            <a:off x="8585359" y="6658392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6" name="Text 43"/>
          <p:cNvSpPr/>
          <p:nvPr/>
        </p:nvSpPr>
        <p:spPr>
          <a:xfrm>
            <a:off x="8623578" y="6674287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1400" dirty="0"/>
          </a:p>
        </p:txBody>
      </p:sp>
      <p:sp>
        <p:nvSpPr>
          <p:cNvPr id="47" name="Text 44"/>
          <p:cNvSpPr/>
          <p:nvPr/>
        </p:nvSpPr>
        <p:spPr>
          <a:xfrm>
            <a:off x="7905036" y="5715476"/>
            <a:ext cx="1615916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Month 5-8: Advanced AI</a:t>
            </a:r>
            <a:endParaRPr lang="en-US" sz="1150" dirty="0"/>
          </a:p>
        </p:txBody>
      </p:sp>
      <p:sp>
        <p:nvSpPr>
          <p:cNvPr id="48" name="Text 45"/>
          <p:cNvSpPr/>
          <p:nvPr/>
        </p:nvSpPr>
        <p:spPr>
          <a:xfrm>
            <a:off x="6101477" y="5969437"/>
            <a:ext cx="522303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LSTM/GRU neural networks, multi-strategy support (mean reversion, momentum, arbitrage), community features (social trading), automated trading execution, backtesting engine.</a:t>
            </a:r>
            <a:endParaRPr lang="en-US" sz="850" dirty="0"/>
          </a:p>
        </p:txBody>
      </p:sp>
      <p:sp>
        <p:nvSpPr>
          <p:cNvPr id="49" name="Shape 46"/>
          <p:cNvSpPr/>
          <p:nvPr/>
        </p:nvSpPr>
        <p:spPr>
          <a:xfrm>
            <a:off x="11500961" y="6785908"/>
            <a:ext cx="15240" cy="340162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0" name="Shape 47"/>
          <p:cNvSpPr/>
          <p:nvPr/>
        </p:nvSpPr>
        <p:spPr>
          <a:xfrm>
            <a:off x="11381065" y="6658392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1" name="Text 48"/>
          <p:cNvSpPr/>
          <p:nvPr/>
        </p:nvSpPr>
        <p:spPr>
          <a:xfrm>
            <a:off x="11419284" y="6674287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1400" dirty="0"/>
          </a:p>
        </p:txBody>
      </p:sp>
      <p:sp>
        <p:nvSpPr>
          <p:cNvPr id="52" name="Text 49"/>
          <p:cNvSpPr/>
          <p:nvPr/>
        </p:nvSpPr>
        <p:spPr>
          <a:xfrm>
            <a:off x="10733127" y="7239595"/>
            <a:ext cx="1551027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Month 9-12: Enterprise</a:t>
            </a:r>
            <a:endParaRPr lang="en-US" sz="1150" dirty="0"/>
          </a:p>
        </p:txBody>
      </p:sp>
      <p:sp>
        <p:nvSpPr>
          <p:cNvPr id="53" name="Text 50"/>
          <p:cNvSpPr/>
          <p:nvPr/>
        </p:nvSpPr>
        <p:spPr>
          <a:xfrm>
            <a:off x="8897183" y="7493556"/>
            <a:ext cx="522303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Regulatory compliance (SEBI India, SEC USA), white-label solution, B2B partnerships with brokers, production scaling, 24/7 support infrastructure.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28422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Vision &amp; Path to Unicorn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729258"/>
            <a:ext cx="279606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Social &amp; Economic Impact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835" y="1196935"/>
            <a:ext cx="283488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2008" y="1264206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Societal Benefits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822008" y="1518166"/>
            <a:ext cx="409253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Helps 450 million retail investors make better decisions. Increases after-tax returns by 2-5% annually. Democratizes AI trading access for middle-class families. Creates level playing field vs institutional traders.</a:t>
            </a:r>
            <a:endParaRPr lang="en-US" sz="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6227" y="1196935"/>
            <a:ext cx="283488" cy="2834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81399" y="1264206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Economic Benefits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5481399" y="1518166"/>
            <a:ext cx="409265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Prevents average $50,000 portfolio loss for individuals. Generates sustainable revenue stream. Creates employment (team, support, partnerships). Contributes to tax collection system. Builds fintech ecosystem.</a:t>
            </a:r>
            <a:endParaRPr lang="en-US" sz="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5738" y="1196935"/>
            <a:ext cx="283488" cy="2834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40910" y="1264206"/>
            <a:ext cx="1489710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Environmental Impact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10140910" y="1518166"/>
            <a:ext cx="409253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 digital platform (paperless). Reduces travel requirements (online access). Encourages sustainable ESG investing. Carbon-neutral cloud operations.</a:t>
            </a:r>
            <a:endParaRPr lang="en-US" sz="850" dirty="0"/>
          </a:p>
        </p:txBody>
      </p:sp>
      <p:sp>
        <p:nvSpPr>
          <p:cNvPr id="13" name="Shape 8"/>
          <p:cNvSpPr/>
          <p:nvPr/>
        </p:nvSpPr>
        <p:spPr>
          <a:xfrm>
            <a:off x="396835" y="2246726"/>
            <a:ext cx="13836729" cy="21788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396835" y="2438519"/>
            <a:ext cx="421743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Path to Unicorn Status ($1B+ Valuation)</a:t>
            </a:r>
            <a:endParaRPr lang="en-US" sz="18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3076218"/>
            <a:ext cx="6861691" cy="11430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10183" y="3529727"/>
            <a:ext cx="2410182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Phase 1: Launch (Current - Month 3)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510183" y="3783687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Beta launch with 50K active users. Achieve product-market fit. Revenue: $600K/year. </a:t>
            </a: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Valuation: $10M (Series Seed)</a:t>
            </a:r>
            <a:endParaRPr lang="en-US" sz="8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1874" y="2906197"/>
            <a:ext cx="6861691" cy="11430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485221" y="3359706"/>
            <a:ext cx="2252067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Phase 2: Live Trading (Month 3-9)</a:t>
            </a:r>
            <a:endParaRPr lang="en-US" sz="1150" dirty="0"/>
          </a:p>
        </p:txBody>
      </p:sp>
      <p:sp>
        <p:nvSpPr>
          <p:cNvPr id="20" name="Text 13"/>
          <p:cNvSpPr/>
          <p:nvPr/>
        </p:nvSpPr>
        <p:spPr>
          <a:xfrm>
            <a:off x="7485221" y="3613666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 brokerage integration. 200K active users. Revenue: $7.2M/year. </a:t>
            </a: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Valuation: $100M (Series A)</a:t>
            </a:r>
            <a:endParaRPr lang="en-US" sz="85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4361855"/>
            <a:ext cx="6861691" cy="11430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10183" y="4815364"/>
            <a:ext cx="2665095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Phase 3: Global Expansion (Month 9-18)</a:t>
            </a:r>
            <a:endParaRPr lang="en-US" sz="1150" dirty="0"/>
          </a:p>
        </p:txBody>
      </p:sp>
      <p:sp>
        <p:nvSpPr>
          <p:cNvPr id="23" name="Text 15"/>
          <p:cNvSpPr/>
          <p:nvPr/>
        </p:nvSpPr>
        <p:spPr>
          <a:xfrm>
            <a:off x="510183" y="5069324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50+ countries supported. 1M active users. Revenue: $50M+/year. </a:t>
            </a: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Valuation: $500M (Series B)</a:t>
            </a:r>
            <a:endParaRPr lang="en-US" sz="85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1874" y="4191833"/>
            <a:ext cx="6861691" cy="11430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485221" y="4645343"/>
            <a:ext cx="1803083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Phase 4: Unicorn (Year 2-3)</a:t>
            </a:r>
            <a:endParaRPr lang="en-US" sz="1150" dirty="0"/>
          </a:p>
        </p:txBody>
      </p:sp>
      <p:sp>
        <p:nvSpPr>
          <p:cNvPr id="26" name="Text 17"/>
          <p:cNvSpPr/>
          <p:nvPr/>
        </p:nvSpPr>
        <p:spPr>
          <a:xfrm>
            <a:off x="7485221" y="4899303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5M+ active users. Revenue: $200M+/year. Global brand recognition. </a:t>
            </a:r>
            <a:r>
              <a:rPr lang="en-US" sz="8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Valuation: $1B+ Unicorn Status</a:t>
            </a:r>
            <a:endParaRPr lang="en-US" sz="850" dirty="0"/>
          </a:p>
        </p:txBody>
      </p:sp>
      <p:sp>
        <p:nvSpPr>
          <p:cNvPr id="27" name="Shape 18"/>
          <p:cNvSpPr/>
          <p:nvPr/>
        </p:nvSpPr>
        <p:spPr>
          <a:xfrm>
            <a:off x="396835" y="5548329"/>
            <a:ext cx="13836729" cy="21788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28" name="Text 19"/>
          <p:cNvSpPr/>
          <p:nvPr/>
        </p:nvSpPr>
        <p:spPr>
          <a:xfrm>
            <a:off x="396835" y="5740122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Why We Will Succeed</a:t>
            </a:r>
            <a:endParaRPr lang="en-US" sz="1850" dirty="0"/>
          </a:p>
        </p:txBody>
      </p:sp>
      <p:sp>
        <p:nvSpPr>
          <p:cNvPr id="29" name="Shape 20"/>
          <p:cNvSpPr/>
          <p:nvPr/>
        </p:nvSpPr>
        <p:spPr>
          <a:xfrm>
            <a:off x="396835" y="6207800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30" name="Text 21"/>
          <p:cNvSpPr/>
          <p:nvPr/>
        </p:nvSpPr>
        <p:spPr>
          <a:xfrm>
            <a:off x="765334" y="624673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Problem</a:t>
            </a:r>
            <a:endParaRPr lang="en-US" sz="1150" dirty="0"/>
          </a:p>
        </p:txBody>
      </p:sp>
      <p:sp>
        <p:nvSpPr>
          <p:cNvPr id="31" name="Text 22"/>
          <p:cNvSpPr/>
          <p:nvPr/>
        </p:nvSpPr>
        <p:spPr>
          <a:xfrm>
            <a:off x="765334" y="6500693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Clearly defined (60-70% investor losses)</a:t>
            </a:r>
            <a:endParaRPr lang="en-US" sz="850" dirty="0"/>
          </a:p>
        </p:txBody>
      </p:sp>
      <p:sp>
        <p:nvSpPr>
          <p:cNvPr id="32" name="Shape 23"/>
          <p:cNvSpPr/>
          <p:nvPr/>
        </p:nvSpPr>
        <p:spPr>
          <a:xfrm>
            <a:off x="396835" y="6908959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33" name="Text 24"/>
          <p:cNvSpPr/>
          <p:nvPr/>
        </p:nvSpPr>
        <p:spPr>
          <a:xfrm>
            <a:off x="765334" y="6947892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Solution</a:t>
            </a:r>
            <a:endParaRPr lang="en-US" sz="1150" dirty="0"/>
          </a:p>
        </p:txBody>
      </p:sp>
      <p:sp>
        <p:nvSpPr>
          <p:cNvPr id="34" name="Text 25"/>
          <p:cNvSpPr/>
          <p:nvPr/>
        </p:nvSpPr>
        <p:spPr>
          <a:xfrm>
            <a:off x="765334" y="7201853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Proven technology (5000+ lines working code)</a:t>
            </a:r>
            <a:endParaRPr lang="en-US" sz="850" dirty="0"/>
          </a:p>
        </p:txBody>
      </p:sp>
      <p:sp>
        <p:nvSpPr>
          <p:cNvPr id="35" name="Shape 26"/>
          <p:cNvSpPr/>
          <p:nvPr/>
        </p:nvSpPr>
        <p:spPr>
          <a:xfrm>
            <a:off x="396835" y="7610118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36" name="Text 27"/>
          <p:cNvSpPr/>
          <p:nvPr/>
        </p:nvSpPr>
        <p:spPr>
          <a:xfrm>
            <a:off x="765334" y="7649051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Market</a:t>
            </a:r>
            <a:endParaRPr lang="en-US" sz="1150" dirty="0"/>
          </a:p>
        </p:txBody>
      </p:sp>
      <p:sp>
        <p:nvSpPr>
          <p:cNvPr id="37" name="Text 28"/>
          <p:cNvSpPr/>
          <p:nvPr/>
        </p:nvSpPr>
        <p:spPr>
          <a:xfrm>
            <a:off x="765334" y="7903012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Massive (450M investors, $630T volume)</a:t>
            </a:r>
            <a:endParaRPr lang="en-US" sz="850" dirty="0"/>
          </a:p>
        </p:txBody>
      </p:sp>
      <p:sp>
        <p:nvSpPr>
          <p:cNvPr id="38" name="Shape 29"/>
          <p:cNvSpPr/>
          <p:nvPr/>
        </p:nvSpPr>
        <p:spPr>
          <a:xfrm>
            <a:off x="396835" y="8311277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39" name="Text 30"/>
          <p:cNvSpPr/>
          <p:nvPr/>
        </p:nvSpPr>
        <p:spPr>
          <a:xfrm>
            <a:off x="765334" y="8350210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Revenue</a:t>
            </a:r>
            <a:endParaRPr lang="en-US" sz="1150" dirty="0"/>
          </a:p>
        </p:txBody>
      </p:sp>
      <p:sp>
        <p:nvSpPr>
          <p:cNvPr id="40" name="Text 31"/>
          <p:cNvSpPr/>
          <p:nvPr/>
        </p:nvSpPr>
        <p:spPr>
          <a:xfrm>
            <a:off x="765334" y="8604171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Clear monetization (multi-tier pricing)</a:t>
            </a:r>
            <a:endParaRPr lang="en-US" sz="850" dirty="0"/>
          </a:p>
        </p:txBody>
      </p:sp>
      <p:sp>
        <p:nvSpPr>
          <p:cNvPr id="41" name="Shape 32"/>
          <p:cNvSpPr/>
          <p:nvPr/>
        </p:nvSpPr>
        <p:spPr>
          <a:xfrm>
            <a:off x="396835" y="901243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2" name="Text 33"/>
          <p:cNvSpPr/>
          <p:nvPr/>
        </p:nvSpPr>
        <p:spPr>
          <a:xfrm>
            <a:off x="765334" y="9051369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Team</a:t>
            </a:r>
            <a:endParaRPr lang="en-US" sz="1150" dirty="0"/>
          </a:p>
        </p:txBody>
      </p:sp>
      <p:sp>
        <p:nvSpPr>
          <p:cNvPr id="43" name="Text 34"/>
          <p:cNvSpPr/>
          <p:nvPr/>
        </p:nvSpPr>
        <p:spPr>
          <a:xfrm>
            <a:off x="765334" y="9305330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Proven capability (built entire system)</a:t>
            </a:r>
            <a:endParaRPr lang="en-US" sz="850" dirty="0"/>
          </a:p>
        </p:txBody>
      </p:sp>
      <p:sp>
        <p:nvSpPr>
          <p:cNvPr id="44" name="Shape 35"/>
          <p:cNvSpPr/>
          <p:nvPr/>
        </p:nvSpPr>
        <p:spPr>
          <a:xfrm>
            <a:off x="396835" y="9713595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5" name="Text 36"/>
          <p:cNvSpPr/>
          <p:nvPr/>
        </p:nvSpPr>
        <p:spPr>
          <a:xfrm>
            <a:off x="765334" y="9752528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Timing</a:t>
            </a:r>
            <a:endParaRPr lang="en-US" sz="1150" dirty="0"/>
          </a:p>
        </p:txBody>
      </p:sp>
      <p:sp>
        <p:nvSpPr>
          <p:cNvPr id="46" name="Text 37"/>
          <p:cNvSpPr/>
          <p:nvPr/>
        </p:nvSpPr>
        <p:spPr>
          <a:xfrm>
            <a:off x="765334" y="10006489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Perfect (tax-aware AI is urgent need)</a:t>
            </a:r>
            <a:endParaRPr lang="en-US" sz="850" dirty="0"/>
          </a:p>
        </p:txBody>
      </p:sp>
      <p:sp>
        <p:nvSpPr>
          <p:cNvPr id="47" name="Shape 38"/>
          <p:cNvSpPr/>
          <p:nvPr/>
        </p:nvSpPr>
        <p:spPr>
          <a:xfrm>
            <a:off x="396835" y="10414754"/>
            <a:ext cx="255151" cy="25515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8" name="Text 39"/>
          <p:cNvSpPr/>
          <p:nvPr/>
        </p:nvSpPr>
        <p:spPr>
          <a:xfrm>
            <a:off x="765334" y="10453688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Competition</a:t>
            </a:r>
            <a:endParaRPr lang="en-US" sz="1150" dirty="0"/>
          </a:p>
        </p:txBody>
      </p:sp>
      <p:sp>
        <p:nvSpPr>
          <p:cNvPr id="49" name="Text 40"/>
          <p:cNvSpPr/>
          <p:nvPr/>
        </p:nvSpPr>
        <p:spPr>
          <a:xfrm>
            <a:off x="765334" y="10707648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We're unique (only tax-aware AI trading)</a:t>
            </a:r>
            <a:endParaRPr lang="en-US" sz="850" dirty="0"/>
          </a:p>
        </p:txBody>
      </p:sp>
      <p:sp>
        <p:nvSpPr>
          <p:cNvPr id="50" name="Text 41"/>
          <p:cNvSpPr/>
          <p:nvPr/>
        </p:nvSpPr>
        <p:spPr>
          <a:xfrm>
            <a:off x="566857" y="11186636"/>
            <a:ext cx="13666708" cy="102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DeFi RL: Making Intelligent, Tax-Optimized Investing Accessible to Everyone</a:t>
            </a:r>
            <a:endParaRPr lang="en-US" sz="3200" dirty="0"/>
          </a:p>
        </p:txBody>
      </p:sp>
      <p:sp>
        <p:nvSpPr>
          <p:cNvPr id="51" name="Text 42"/>
          <p:cNvSpPr/>
          <p:nvPr/>
        </p:nvSpPr>
        <p:spPr>
          <a:xfrm>
            <a:off x="566857" y="12383691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emotional to intelligent decisions. From pre-tax to after-tax optimization. From single-country to global access. From complex to simple and beautiful.</a:t>
            </a:r>
            <a:endParaRPr lang="en-US" sz="850" dirty="0"/>
          </a:p>
        </p:txBody>
      </p:sp>
      <p:sp>
        <p:nvSpPr>
          <p:cNvPr id="52" name="Text 43"/>
          <p:cNvSpPr/>
          <p:nvPr/>
        </p:nvSpPr>
        <p:spPr>
          <a:xfrm>
            <a:off x="566857" y="12692658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Together, we'll build the future of portfolio management.</a:t>
            </a:r>
            <a:endParaRPr lang="en-US" sz="850" dirty="0"/>
          </a:p>
        </p:txBody>
      </p:sp>
      <p:sp>
        <p:nvSpPr>
          <p:cNvPr id="53" name="Shape 44"/>
          <p:cNvSpPr/>
          <p:nvPr/>
        </p:nvSpPr>
        <p:spPr>
          <a:xfrm>
            <a:off x="396835" y="11016615"/>
            <a:ext cx="15240" cy="1985010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11-02 at 08.51.36_f8f27d4b">
            <a:hlinkClick r:id="" action="ppaction://media"/>
            <a:extLst>
              <a:ext uri="{FF2B5EF4-FFF2-40B4-BE49-F238E27FC236}">
                <a16:creationId xmlns:a16="http://schemas.microsoft.com/office/drawing/2014/main" id="{DA237DEF-2B92-0E8D-1D76-8D3C9188A2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815"/>
            <a:ext cx="14552341" cy="76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4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04CA24-F0AE-F047-D74D-59477FF0748E}"/>
              </a:ext>
            </a:extLst>
          </p:cNvPr>
          <p:cNvSpPr txBox="1"/>
          <p:nvPr/>
        </p:nvSpPr>
        <p:spPr>
          <a:xfrm>
            <a:off x="814039" y="975061"/>
            <a:ext cx="11965259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Team Name : Relentless Cockroaches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Team Members : </a:t>
            </a:r>
            <a:br>
              <a:rPr lang="en-US" sz="3200" dirty="0"/>
            </a:br>
            <a:r>
              <a:rPr lang="en-US" sz="3200" dirty="0"/>
              <a:t>                               Dheeraj Reddy </a:t>
            </a:r>
            <a:r>
              <a:rPr lang="en-US" sz="3200" dirty="0" err="1"/>
              <a:t>Edula</a:t>
            </a:r>
            <a:br>
              <a:rPr lang="en-US" sz="3200" dirty="0"/>
            </a:br>
            <a:r>
              <a:rPr lang="en-US" sz="3200" dirty="0"/>
              <a:t>                               Lalith Praveen </a:t>
            </a:r>
            <a:r>
              <a:rPr lang="en-US" sz="3200" dirty="0" err="1"/>
              <a:t>Aradhyula</a:t>
            </a:r>
            <a:br>
              <a:rPr lang="en-US" sz="3200" dirty="0"/>
            </a:br>
            <a:r>
              <a:rPr lang="en-US" sz="3200" dirty="0"/>
              <a:t>                               Sruthi </a:t>
            </a:r>
            <a:r>
              <a:rPr lang="en-US" sz="3200" dirty="0" err="1"/>
              <a:t>Rajamanuri</a:t>
            </a:r>
            <a:br>
              <a:rPr lang="en-US" sz="3200" dirty="0"/>
            </a:br>
            <a:r>
              <a:rPr lang="en-US" sz="3200" dirty="0"/>
              <a:t>                               Manoj </a:t>
            </a:r>
            <a:r>
              <a:rPr lang="en-US" sz="3200" dirty="0" err="1"/>
              <a:t>Srivathsal</a:t>
            </a:r>
            <a:r>
              <a:rPr lang="en-US" sz="3200" dirty="0"/>
              <a:t> </a:t>
            </a:r>
            <a:r>
              <a:rPr lang="en-US" sz="3200" dirty="0" err="1"/>
              <a:t>Madichetty</a:t>
            </a:r>
            <a:br>
              <a:rPr lang="en-US" sz="3200" dirty="0"/>
            </a:b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                                           THANK YOU</a:t>
            </a:r>
            <a:br>
              <a:rPr lang="en-US" sz="3200" dirty="0"/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53428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1656</Words>
  <Application>Microsoft Office PowerPoint</Application>
  <PresentationFormat>Custom</PresentationFormat>
  <Paragraphs>238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PT Serif</vt:lpstr>
      <vt:lpstr>PT Serif Light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shruthirajamanuri@outlook.com</cp:lastModifiedBy>
  <cp:revision>3</cp:revision>
  <dcterms:created xsi:type="dcterms:W3CDTF">2025-11-02T03:40:09Z</dcterms:created>
  <dcterms:modified xsi:type="dcterms:W3CDTF">2025-11-02T03:48:10Z</dcterms:modified>
</cp:coreProperties>
</file>